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61" r:id="rId3"/>
    <p:sldId id="288" r:id="rId4"/>
    <p:sldId id="262" r:id="rId5"/>
    <p:sldId id="289" r:id="rId6"/>
    <p:sldId id="291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61"/>
            <p14:sldId id="288"/>
            <p14:sldId id="262"/>
            <p14:sldId id="289"/>
            <p14:sldId id="291"/>
          </p14:sldIdLst>
        </p14:section>
        <p14:section name="Topic 1" id="{6D9936A3-3945-4757-BC8B-B5C252D8E036}">
          <p14:sldIdLst>
            <p14:sldId id="286"/>
          </p14:sldIdLst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49" d="100"/>
          <a:sy n="49" d="100"/>
        </p:scale>
        <p:origin x="-6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Non%20UOB%20Personal%20Internet%20Banking%20Slide.pptx" TargetMode="External"/><Relationship Id="rId1" Type="http://schemas.openxmlformats.org/officeDocument/2006/relationships/hyperlink" Target="UOB%20PIB%203rd%20Party%20transfer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en-US" sz="4400" dirty="0" smtClean="0"/>
            <a:t>1</a:t>
          </a:r>
          <a:endParaRPr lang="en-US" sz="44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pres?slideindex=1&amp;slidetitle="/>
          </dgm14:cNvPr>
        </a:ext>
      </dgm:extLst>
    </dgm:pt>
    <dgm:pt modelId="{BB568D76-3363-43D3-B00C-3359A643216C}" type="parTrans" cxnId="{F40F9561-0D4C-44CF-91EF-A92B1DBDE44B}">
      <dgm:prSet/>
      <dgm:spPr/>
      <dgm:t>
        <a:bodyPr/>
        <a:lstStyle/>
        <a:p>
          <a:endParaRPr lang="en-US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en-US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en-US" sz="4400" dirty="0" smtClean="0"/>
            <a:t>2</a:t>
          </a:r>
          <a:endParaRPr lang="en-US" sz="44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pres?slideindex=1&amp;slidetitle="/>
          </dgm14:cNvPr>
        </a:ext>
      </dgm:extLst>
    </dgm:pt>
    <dgm:pt modelId="{FE92FC33-5E0F-4302-9E80-A69E8ACDDE56}" type="parTrans" cxnId="{B8AF1086-D7BE-446F-9133-738B599E9A7D}">
      <dgm:prSet/>
      <dgm:spPr/>
      <dgm:t>
        <a:bodyPr/>
        <a:lstStyle/>
        <a:p>
          <a:endParaRPr lang="en-US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en-US" sz="3200"/>
        </a:p>
      </dgm:t>
    </dgm:pt>
    <dgm:pt modelId="{C59269D0-92A5-481C-BA64-727AFB0DD545}">
      <dgm:prSet phldrT="[Text]" custT="1"/>
      <dgm:spPr/>
      <dgm:t>
        <a:bodyPr/>
        <a:lstStyle/>
        <a:p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Interbank </a:t>
          </a:r>
          <a:r>
            <a:rPr lang="en-US" sz="3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Giro</a:t>
          </a:r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Transfer (IBG)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en-US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en-US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en-US" sz="4400" smtClean="0"/>
            <a:t>3</a:t>
          </a:r>
          <a:endParaRPr lang="en-US" sz="4400" dirty="0"/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en-US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en-US" sz="3200"/>
        </a:p>
      </dgm:t>
    </dgm:pt>
    <dgm:pt modelId="{6BE4E373-0656-4EDC-821E-BE09C952B1F6}">
      <dgm:prSet phldrT="[Text]" custT="1"/>
      <dgm:spPr/>
      <dgm:t>
        <a:bodyPr/>
        <a:lstStyle/>
        <a:p>
          <a:r>
            <a:rPr lang="en-US" sz="3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Cheque</a:t>
          </a:r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deposit                       (@ school </a:t>
          </a:r>
          <a:r>
            <a:rPr lang="en-US" sz="3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cheque</a:t>
          </a:r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drop box)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en-US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en-US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/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r>
            <a:rPr lang="en-US" sz="3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rd</a:t>
          </a:r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party transfer                 (UOB existing </a:t>
          </a:r>
          <a:r>
            <a:rPr lang="en-US" sz="3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</a:t>
          </a:r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user) 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en-US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en-US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en-US"/>
        </a:p>
      </dgm:t>
    </dgm:pt>
    <dgm:pt modelId="{7E429971-BC57-430F-BB25-C0574E5E39E3}" type="pres">
      <dgm:prSet presAssocID="{74EE5CD8-078F-4590-BF9C-A341A294A016}" presName="parentText" presStyleLbl="node1" presStyleIdx="0" presStyleCnt="3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en-US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en-US"/>
        </a:p>
      </dgm:t>
    </dgm:pt>
    <dgm:pt modelId="{C04276DC-EE64-470A-B8BC-09067B8045FA}" type="pres">
      <dgm:prSet presAssocID="{AA046201-5C4D-445E-BF0B-5C6D2B0A1945}" presName="parentText" presStyleLbl="node1" presStyleIdx="1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en-US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en-US"/>
        </a:p>
      </dgm:t>
    </dgm:pt>
    <dgm:pt modelId="{F5034101-5B7D-4FE7-B47A-5A48CF39606B}" type="pres">
      <dgm:prSet presAssocID="{D1776C8F-2B10-4075-8DF7-7F65AB725ED5}" presName="parentText" presStyleLbl="node1" presStyleIdx="2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3D887057-7E91-45EF-8E4B-3006C2DFECB4}" type="presOf" srcId="{6BE4E373-0656-4EDC-821E-BE09C952B1F6}" destId="{C7C3E6FD-D83F-4BDA-907E-B5EE041DA931}" srcOrd="0" destOrd="0" presId="urn:microsoft.com/office/officeart/2005/8/layout/vList5"/>
    <dgm:cxn modelId="{B6416E04-E5DE-46CA-AD27-47EBE280D636}" type="presOf" srcId="{C59269D0-92A5-481C-BA64-727AFB0DD545}" destId="{B37A5355-225B-4C6F-AED7-6C620F99EECC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5417F3DF-8CAE-4E6C-ADBB-ED6F50084B8E}" type="presOf" srcId="{D1776C8F-2B10-4075-8DF7-7F65AB725ED5}" destId="{F5034101-5B7D-4FE7-B47A-5A48CF39606B}" srcOrd="0" destOrd="0" presId="urn:microsoft.com/office/officeart/2005/8/layout/vList5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DBCA7E61-D822-40A0-A27A-D7E092386A0B}" type="presOf" srcId="{F6FEADD9-F67D-41F5-BA4C-3C84956E7F46}" destId="{AAE7A1E6-6847-453D-B55B-8A82BF138C1D}" srcOrd="0" destOrd="0" presId="urn:microsoft.com/office/officeart/2005/8/layout/vList5"/>
    <dgm:cxn modelId="{9A0DCB65-9DCB-4972-9768-1762E4116F3C}" type="presOf" srcId="{74EE5CD8-078F-4590-BF9C-A341A294A016}" destId="{7E429971-BC57-430F-BB25-C0574E5E39E3}" srcOrd="0" destOrd="0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1D12F37E-DF42-400C-B5B5-A8FAF49EC0EC}" type="presOf" srcId="{1E4D3931-0DBD-4211-A24A-6AF364284B1E}" destId="{D54B1729-BC98-42C1-9C6C-D65DCBA4358F}" srcOrd="0" destOrd="0" presId="urn:microsoft.com/office/officeart/2005/8/layout/vList5"/>
    <dgm:cxn modelId="{AFF7133D-5E9D-4613-9299-006F9E49301B}" type="presOf" srcId="{AA046201-5C4D-445E-BF0B-5C6D2B0A1945}" destId="{C04276DC-EE64-470A-B8BC-09067B8045FA}" srcOrd="0" destOrd="0" presId="urn:microsoft.com/office/officeart/2005/8/layout/vList5"/>
    <dgm:cxn modelId="{1E18118B-9778-4714-A249-2B714D5427F7}" type="presParOf" srcId="{AAE7A1E6-6847-453D-B55B-8A82BF138C1D}" destId="{C4407577-18A2-46E0-8805-2838042EB67A}" srcOrd="0" destOrd="0" presId="urn:microsoft.com/office/officeart/2005/8/layout/vList5"/>
    <dgm:cxn modelId="{84152E8A-21A6-4CAF-BC09-47C13F4FFFB8}" type="presParOf" srcId="{C4407577-18A2-46E0-8805-2838042EB67A}" destId="{7E429971-BC57-430F-BB25-C0574E5E39E3}" srcOrd="0" destOrd="0" presId="urn:microsoft.com/office/officeart/2005/8/layout/vList5"/>
    <dgm:cxn modelId="{1D51832F-3B38-483B-8C08-BDD413206841}" type="presParOf" srcId="{C4407577-18A2-46E0-8805-2838042EB67A}" destId="{D54B1729-BC98-42C1-9C6C-D65DCBA4358F}" srcOrd="1" destOrd="0" presId="urn:microsoft.com/office/officeart/2005/8/layout/vList5"/>
    <dgm:cxn modelId="{F2BB24AB-7DB6-4F0F-92D8-664E0F322520}" type="presParOf" srcId="{AAE7A1E6-6847-453D-B55B-8A82BF138C1D}" destId="{AB8574CC-D4F2-4555-AEE3-F4EE58B11D03}" srcOrd="1" destOrd="0" presId="urn:microsoft.com/office/officeart/2005/8/layout/vList5"/>
    <dgm:cxn modelId="{3F47CC38-27AC-4E4E-92A2-FDE046382C80}" type="presParOf" srcId="{AAE7A1E6-6847-453D-B55B-8A82BF138C1D}" destId="{85B8F607-FDD8-476A-ADBE-E1250824F294}" srcOrd="2" destOrd="0" presId="urn:microsoft.com/office/officeart/2005/8/layout/vList5"/>
    <dgm:cxn modelId="{B4BBC5E0-69C0-4FD2-84A6-C47E62DEA28D}" type="presParOf" srcId="{85B8F607-FDD8-476A-ADBE-E1250824F294}" destId="{C04276DC-EE64-470A-B8BC-09067B8045FA}" srcOrd="0" destOrd="0" presId="urn:microsoft.com/office/officeart/2005/8/layout/vList5"/>
    <dgm:cxn modelId="{71B90C6E-E0F2-4EE1-8864-5914AAFA20A7}" type="presParOf" srcId="{85B8F607-FDD8-476A-ADBE-E1250824F294}" destId="{B37A5355-225B-4C6F-AED7-6C620F99EECC}" srcOrd="1" destOrd="0" presId="urn:microsoft.com/office/officeart/2005/8/layout/vList5"/>
    <dgm:cxn modelId="{E6DEED78-0C33-4D1D-A595-AFE4311369E4}" type="presParOf" srcId="{AAE7A1E6-6847-453D-B55B-8A82BF138C1D}" destId="{5ACAA866-A8A8-4183-97B5-CEEAB1525C60}" srcOrd="3" destOrd="0" presId="urn:microsoft.com/office/officeart/2005/8/layout/vList5"/>
    <dgm:cxn modelId="{FD2A22C3-24B0-4E4D-A3BC-79528D3FBC48}" type="presParOf" srcId="{AAE7A1E6-6847-453D-B55B-8A82BF138C1D}" destId="{477213BE-9E91-4950-8451-7F60796F47F4}" srcOrd="4" destOrd="0" presId="urn:microsoft.com/office/officeart/2005/8/layout/vList5"/>
    <dgm:cxn modelId="{2D9E3819-8AF8-4F78-AD5E-1D892BCE0381}" type="presParOf" srcId="{477213BE-9E91-4950-8451-7F60796F47F4}" destId="{F5034101-5B7D-4FE7-B47A-5A48CF39606B}" srcOrd="0" destOrd="0" presId="urn:microsoft.com/office/officeart/2005/8/layout/vList5"/>
    <dgm:cxn modelId="{5FD7E964-E46A-45B4-A545-5D657B6094BB}" type="presParOf" srcId="{477213BE-9E91-4950-8451-7F60796F47F4}" destId="{C7C3E6FD-D83F-4BDA-907E-B5EE041DA9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3618307" y="-2224972"/>
          <a:ext cx="1076744" cy="579995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r>
            <a:rPr lang="en-US" sz="3200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rd</a:t>
          </a: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party transfer                 (UOB existing </a:t>
          </a:r>
          <a:r>
            <a:rPr lang="en-US" sz="3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</a:t>
          </a: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user) 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256703" y="136632"/>
        <a:ext cx="5799953" cy="1076744"/>
      </dsp:txXfrm>
    </dsp:sp>
    <dsp:sp modelId="{7E429971-BC57-430F-BB25-C0574E5E39E3}">
      <dsp:nvSpPr>
        <dsp:cNvPr id="0" name=""/>
        <dsp:cNvSpPr/>
      </dsp:nvSpPr>
      <dsp:spPr>
        <a:xfrm>
          <a:off x="127" y="0"/>
          <a:ext cx="1256576" cy="13459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1</a:t>
          </a:r>
          <a:endParaRPr lang="en-US" sz="4400" kern="1200" dirty="0"/>
        </a:p>
      </dsp:txBody>
      <dsp:txXfrm>
        <a:off x="61468" y="61341"/>
        <a:ext cx="1133894" cy="1223248"/>
      </dsp:txXfrm>
    </dsp:sp>
    <dsp:sp modelId="{B37A5355-225B-4C6F-AED7-6C620F99EECC}">
      <dsp:nvSpPr>
        <dsp:cNvPr id="0" name=""/>
        <dsp:cNvSpPr/>
      </dsp:nvSpPr>
      <dsp:spPr>
        <a:xfrm rot="5400000">
          <a:off x="3618307" y="-811744"/>
          <a:ext cx="1076744" cy="5799953"/>
        </a:xfrm>
        <a:prstGeom prst="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Interbank </a:t>
          </a:r>
          <a:r>
            <a:rPr lang="en-US" sz="3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Giro</a:t>
          </a: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Transfer (IBG)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256703" y="1549860"/>
        <a:ext cx="5799953" cy="1076744"/>
      </dsp:txXfrm>
    </dsp:sp>
    <dsp:sp modelId="{C04276DC-EE64-470A-B8BC-09067B8045FA}">
      <dsp:nvSpPr>
        <dsp:cNvPr id="0" name=""/>
        <dsp:cNvSpPr/>
      </dsp:nvSpPr>
      <dsp:spPr>
        <a:xfrm>
          <a:off x="127" y="1415266"/>
          <a:ext cx="1256576" cy="1345930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2</a:t>
          </a:r>
          <a:endParaRPr lang="en-US" sz="4400" kern="1200" dirty="0"/>
        </a:p>
      </dsp:txBody>
      <dsp:txXfrm>
        <a:off x="61468" y="1476607"/>
        <a:ext cx="1133894" cy="1223248"/>
      </dsp:txXfrm>
    </dsp:sp>
    <dsp:sp modelId="{C7C3E6FD-D83F-4BDA-907E-B5EE041DA931}">
      <dsp:nvSpPr>
        <dsp:cNvPr id="0" name=""/>
        <dsp:cNvSpPr/>
      </dsp:nvSpPr>
      <dsp:spPr>
        <a:xfrm rot="5400000">
          <a:off x="3618307" y="601482"/>
          <a:ext cx="1076744" cy="5799953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Cheque</a:t>
          </a: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deposit                       (@ school </a:t>
          </a:r>
          <a:r>
            <a:rPr lang="en-US" sz="3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cheque</a:t>
          </a: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drop box)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256703" y="2963086"/>
        <a:ext cx="5799953" cy="1076744"/>
      </dsp:txXfrm>
    </dsp:sp>
    <dsp:sp modelId="{F5034101-5B7D-4FE7-B47A-5A48CF39606B}">
      <dsp:nvSpPr>
        <dsp:cNvPr id="0" name=""/>
        <dsp:cNvSpPr/>
      </dsp:nvSpPr>
      <dsp:spPr>
        <a:xfrm>
          <a:off x="127" y="2828493"/>
          <a:ext cx="1256576" cy="134593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3</a:t>
          </a:r>
          <a:endParaRPr lang="en-US" sz="4400" kern="1200" dirty="0"/>
        </a:p>
      </dsp:txBody>
      <dsp:txXfrm>
        <a:off x="61468" y="2889834"/>
        <a:ext cx="1133894" cy="1223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12/31/2014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74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12/31/2014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83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b="0" dirty="0" smtClean="0"/>
              <a:t>Right-click on a slide to add sections.</a:t>
            </a:r>
            <a:r>
              <a:rPr lang="en-US" sz="1200" b="0" baseline="0" dirty="0" smtClean="0"/>
              <a:t> Sections can help to organize your slides or facilitate collaboration between multiple authors.</a:t>
            </a:r>
            <a:endParaRPr lang="en-US" sz="1200" b="0" dirty="0" smtClean="0"/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dirty="0" smtClean="0"/>
              <a:t>Use the Notes section for delivery notes or to provide additional details for the audience.</a:t>
            </a:r>
            <a:r>
              <a:rPr lang="en-US" sz="1200" baseline="0" dirty="0" smtClean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dirty="0" smtClean="0"/>
              <a:t>This is another option</a:t>
            </a:r>
            <a:r>
              <a:rPr lang="en-US" sz="1200" baseline="0" dirty="0" smtClean="0"/>
              <a:t> for an Overview slide.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Use a section header for each of the topics, so there is a clear transition to the audience.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12/31/2014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12/31/2014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12/31/2014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12/31/2014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971600" y="1421904"/>
            <a:ext cx="7704856" cy="2583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E-collection : Cashless Classrooms </a:t>
            </a:r>
            <a:br>
              <a:rPr lang="en-US" dirty="0" smtClean="0"/>
            </a:br>
            <a:r>
              <a:rPr lang="en-US" dirty="0" smtClean="0"/>
              <a:t>for payment of School Fees/ </a:t>
            </a:r>
            <a:br>
              <a:rPr lang="en-US" dirty="0" smtClean="0"/>
            </a:br>
            <a:r>
              <a:rPr lang="en-US" dirty="0" smtClean="0"/>
              <a:t>Contribution to PTA Fund/ </a:t>
            </a:r>
            <a:br>
              <a:rPr lang="en-US" dirty="0" smtClean="0"/>
            </a:br>
            <a:r>
              <a:rPr lang="en-US" dirty="0" smtClean="0"/>
              <a:t>Building Fund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SMJK </a:t>
            </a:r>
            <a:r>
              <a:rPr lang="en-US" sz="2400" dirty="0" err="1" smtClean="0">
                <a:latin typeface="+mn-lt"/>
              </a:rPr>
              <a:t>Katholik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Petaling</a:t>
            </a:r>
            <a:r>
              <a:rPr lang="en-US" sz="2400" dirty="0" smtClean="0">
                <a:latin typeface="+mn-lt"/>
              </a:rPr>
              <a:t> Jaya</a:t>
            </a:r>
          </a:p>
          <a:p>
            <a:r>
              <a:rPr lang="en-US" sz="2400" dirty="0" smtClean="0">
                <a:latin typeface="+mn-lt"/>
              </a:rPr>
              <a:t>31 December 2014</a:t>
            </a:r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Benefits for Parents: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Convenience: Offer </a:t>
            </a:r>
            <a:r>
              <a:rPr lang="en-GB" dirty="0"/>
              <a:t>parents anytime online </a:t>
            </a:r>
            <a:r>
              <a:rPr lang="en-GB" dirty="0" smtClean="0"/>
              <a:t>payments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(school fees/ contribution to PTA fund/ contribution to Building Fund/ Fund Raising)</a:t>
            </a:r>
            <a:endParaRPr lang="en-US" dirty="0"/>
          </a:p>
          <a:p>
            <a:r>
              <a:rPr lang="en-GB" dirty="0"/>
              <a:t> </a:t>
            </a:r>
            <a:r>
              <a:rPr lang="en-US" dirty="0" smtClean="0"/>
              <a:t> Safety and Privacy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GB" dirty="0"/>
              <a:t>no longer have to worry about cash being lost or misused.  Make all your payments online quickly and hassle </a:t>
            </a:r>
            <a:r>
              <a:rPr lang="en-GB" dirty="0" smtClean="0"/>
              <a:t>free)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Benefits for School: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856923"/>
          </a:xfrm>
        </p:spPr>
        <p:txBody>
          <a:bodyPr>
            <a:normAutofit/>
          </a:bodyPr>
          <a:lstStyle/>
          <a:p>
            <a:r>
              <a:rPr lang="en-US" dirty="0" smtClean="0"/>
              <a:t>Increase administrator and teacher efficiency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GB" dirty="0"/>
              <a:t>Teachers spend less time handling cash or </a:t>
            </a:r>
            <a:r>
              <a:rPr lang="en-GB" dirty="0" smtClean="0"/>
              <a:t>managing </a:t>
            </a:r>
            <a:r>
              <a:rPr lang="en-GB" dirty="0"/>
              <a:t>payment lists and more time teaching. Administrators and book keepers have immediate access to payment and deposit reports</a:t>
            </a:r>
            <a:r>
              <a:rPr lang="en-GB" dirty="0" smtClean="0"/>
              <a:t>.)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 smtClean="0"/>
              <a:t>Safety and Convenience</a:t>
            </a:r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Less cash on </a:t>
            </a:r>
            <a:r>
              <a:rPr lang="en-GB" dirty="0" smtClean="0"/>
              <a:t>campus and making the campus safer)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87534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03331872"/>
              </p:ext>
            </p:extLst>
          </p:nvPr>
        </p:nvGraphicFramePr>
        <p:xfrm>
          <a:off x="1187624" y="1628800"/>
          <a:ext cx="705678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01752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Acceptable methods for E-collection :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Please take note of the following: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55576" y="1268760"/>
            <a:ext cx="8136904" cy="485692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To key-in your children’s IC number correctly 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US" dirty="0" smtClean="0"/>
              <a:t>To type your children’s name (according to IC with no spacing and class, max 20 characters)</a:t>
            </a:r>
          </a:p>
          <a:p>
            <a:r>
              <a:rPr lang="en-US" dirty="0" smtClean="0"/>
              <a:t>To bank in the </a:t>
            </a:r>
            <a:r>
              <a:rPr lang="en-US" b="1" dirty="0" smtClean="0">
                <a:solidFill>
                  <a:srgbClr val="FF0000"/>
                </a:solidFill>
              </a:rPr>
              <a:t>exact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correct amount</a:t>
            </a:r>
          </a:p>
          <a:p>
            <a:r>
              <a:rPr lang="en-US" dirty="0" smtClean="0"/>
              <a:t>To print a copy of the transaction receipt for future reference</a:t>
            </a:r>
          </a:p>
          <a:p>
            <a:r>
              <a:rPr lang="en-US" dirty="0" smtClean="0"/>
              <a:t>To save the transaction receipt (in pdf format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One transaction for one child only</a:t>
            </a:r>
          </a:p>
          <a:p>
            <a:r>
              <a:rPr lang="en-US" dirty="0" smtClean="0"/>
              <a:t>Please do not combine payment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84992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Payments to be collected: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55576" y="1268760"/>
            <a:ext cx="8208912" cy="4856923"/>
          </a:xfrm>
        </p:spPr>
        <p:txBody>
          <a:bodyPr>
            <a:normAutofit/>
          </a:bodyPr>
          <a:lstStyle/>
          <a:p>
            <a:r>
              <a:rPr lang="en-GB" dirty="0" smtClean="0"/>
              <a:t>School fees (</a:t>
            </a:r>
            <a:r>
              <a:rPr lang="en-GB" dirty="0" err="1" smtClean="0"/>
              <a:t>Yuran</a:t>
            </a:r>
            <a:r>
              <a:rPr lang="en-GB" dirty="0" smtClean="0"/>
              <a:t> </a:t>
            </a:r>
            <a:r>
              <a:rPr lang="en-GB" dirty="0" err="1" smtClean="0"/>
              <a:t>sekolah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 smtClean="0"/>
              <a:t>A/c </a:t>
            </a:r>
            <a:r>
              <a:rPr lang="en-GB" b="1" dirty="0"/>
              <a:t>SMJK </a:t>
            </a:r>
            <a:r>
              <a:rPr lang="en-GB" b="1" dirty="0" err="1" smtClean="0"/>
              <a:t>Katholik</a:t>
            </a:r>
            <a:r>
              <a:rPr lang="en-GB" b="1" dirty="0" smtClean="0"/>
              <a:t> </a:t>
            </a:r>
            <a:r>
              <a:rPr lang="en-GB" dirty="0" smtClean="0"/>
              <a:t> </a:t>
            </a:r>
          </a:p>
          <a:p>
            <a:r>
              <a:rPr lang="en-US" dirty="0" smtClean="0"/>
              <a:t>Contribution to PTA fund (</a:t>
            </a:r>
            <a:r>
              <a:rPr lang="en-US" dirty="0" err="1" smtClean="0"/>
              <a:t>Tabung</a:t>
            </a:r>
            <a:r>
              <a:rPr lang="en-US" dirty="0" smtClean="0"/>
              <a:t> PIBG)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GB" b="1" dirty="0"/>
              <a:t> A/c PIBG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Contribution to </a:t>
            </a:r>
            <a:r>
              <a:rPr lang="en-US" dirty="0" smtClean="0"/>
              <a:t>Building </a:t>
            </a:r>
            <a:r>
              <a:rPr lang="en-US" dirty="0"/>
              <a:t>fund (</a:t>
            </a:r>
            <a:r>
              <a:rPr lang="en-US" dirty="0" err="1"/>
              <a:t>Tabung</a:t>
            </a:r>
            <a:r>
              <a:rPr lang="en-US" dirty="0"/>
              <a:t> </a:t>
            </a:r>
            <a:r>
              <a:rPr lang="en-US" dirty="0" smtClean="0"/>
              <a:t>Pembangunan)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GB" b="1" dirty="0"/>
              <a:t> A/c </a:t>
            </a:r>
            <a:r>
              <a:rPr lang="en-GB" b="1" dirty="0" err="1"/>
              <a:t>Lembaga</a:t>
            </a:r>
            <a:r>
              <a:rPr lang="en-GB" b="1" dirty="0"/>
              <a:t> </a:t>
            </a:r>
            <a:r>
              <a:rPr lang="en-GB" b="1" dirty="0" err="1"/>
              <a:t>Pengurus</a:t>
            </a:r>
            <a:r>
              <a:rPr lang="en-GB" b="1" dirty="0"/>
              <a:t> </a:t>
            </a:r>
            <a:r>
              <a:rPr lang="en-GB" b="1" dirty="0" err="1"/>
              <a:t>Sekolah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07275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492896"/>
            <a:ext cx="4343400" cy="136207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Thank You</a:t>
            </a:r>
            <a:endParaRPr lang="en-US" sz="5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549</Words>
  <Application>Microsoft Office PowerPoint</Application>
  <PresentationFormat>On-screen Show (4:3)</PresentationFormat>
  <Paragraphs>73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Training</vt:lpstr>
      <vt:lpstr>E-collection : Cashless Classrooms  for payment of School Fees/  Contribution to PTA Fund/  Building Fund</vt:lpstr>
      <vt:lpstr>Benefits for Parents:</vt:lpstr>
      <vt:lpstr>Benefits for School:</vt:lpstr>
      <vt:lpstr>Acceptable methods for E-collection : </vt:lpstr>
      <vt:lpstr>Please take note of the following:</vt:lpstr>
      <vt:lpstr>Payments to be collected: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2014-12-30T14:10:03Z</dcterms:created>
  <dcterms:modified xsi:type="dcterms:W3CDTF">2014-12-31T01:27:56Z</dcterms:modified>
</cp:coreProperties>
</file>